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57" r:id="rId4"/>
    <p:sldId id="259" r:id="rId5"/>
    <p:sldId id="271" r:id="rId6"/>
    <p:sldId id="261" r:id="rId7"/>
    <p:sldId id="262" r:id="rId8"/>
    <p:sldId id="260" r:id="rId9"/>
    <p:sldId id="263" r:id="rId10"/>
    <p:sldId id="264" r:id="rId11"/>
    <p:sldId id="265" r:id="rId12"/>
    <p:sldId id="266" r:id="rId13"/>
    <p:sldId id="270" r:id="rId14"/>
    <p:sldId id="267" r:id="rId15"/>
    <p:sldId id="272" r:id="rId16"/>
    <p:sldId id="268" r:id="rId17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8" autoAdjust="0"/>
    <p:restoredTop sz="94647" autoAdjust="0"/>
  </p:normalViewPr>
  <p:slideViewPr>
    <p:cSldViewPr>
      <p:cViewPr varScale="1">
        <p:scale>
          <a:sx n="104" d="100"/>
          <a:sy n="104" d="100"/>
        </p:scale>
        <p:origin x="-47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18.7.2012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18.7.2012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18.7.2012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18.7.2012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18.7.2012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18.7.2012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18.7.2012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18.7.2012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18.7.2012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18.7.2012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18.7.2012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A2481B-5154-415F-B752-558547769AA3}" type="datetimeFigureOut">
              <a:rPr lang="cs-CZ" smtClean="0"/>
              <a:pPr/>
              <a:t>18.7.2012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odlahyprovas.cz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logo-kopie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67744" y="1916832"/>
            <a:ext cx="4873367" cy="2404195"/>
          </a:xfrm>
          <a:prstGeom prst="rect">
            <a:avLst/>
          </a:prstGeom>
        </p:spPr>
      </p:pic>
      <p:sp>
        <p:nvSpPr>
          <p:cNvPr id="15" name="Obdélník 14"/>
          <p:cNvSpPr/>
          <p:nvPr/>
        </p:nvSpPr>
        <p:spPr>
          <a:xfrm>
            <a:off x="1475656" y="980728"/>
            <a:ext cx="432048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6" name="Obdélník 15"/>
          <p:cNvSpPr/>
          <p:nvPr/>
        </p:nvSpPr>
        <p:spPr>
          <a:xfrm>
            <a:off x="2339752" y="980728"/>
            <a:ext cx="432048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Obdélník 16"/>
          <p:cNvSpPr/>
          <p:nvPr/>
        </p:nvSpPr>
        <p:spPr>
          <a:xfrm>
            <a:off x="3275856" y="980728"/>
            <a:ext cx="432048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8" name="Obdélník 17"/>
          <p:cNvSpPr/>
          <p:nvPr/>
        </p:nvSpPr>
        <p:spPr>
          <a:xfrm>
            <a:off x="4139952" y="980728"/>
            <a:ext cx="432048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9" name="Obdélník 18"/>
          <p:cNvSpPr/>
          <p:nvPr/>
        </p:nvSpPr>
        <p:spPr>
          <a:xfrm>
            <a:off x="5076056" y="980728"/>
            <a:ext cx="432048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0" name="Obdélník 19"/>
          <p:cNvSpPr/>
          <p:nvPr/>
        </p:nvSpPr>
        <p:spPr>
          <a:xfrm>
            <a:off x="4427984" y="4797152"/>
            <a:ext cx="432048" cy="36004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1" name="Obdélník 20"/>
          <p:cNvSpPr/>
          <p:nvPr/>
        </p:nvSpPr>
        <p:spPr>
          <a:xfrm>
            <a:off x="5292080" y="4797152"/>
            <a:ext cx="432048" cy="36004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2" name="Obdélník 21"/>
          <p:cNvSpPr/>
          <p:nvPr/>
        </p:nvSpPr>
        <p:spPr>
          <a:xfrm>
            <a:off x="6228184" y="4797152"/>
            <a:ext cx="432048" cy="36004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3" name="Obdélník 22"/>
          <p:cNvSpPr/>
          <p:nvPr/>
        </p:nvSpPr>
        <p:spPr>
          <a:xfrm>
            <a:off x="7092280" y="4797152"/>
            <a:ext cx="432048" cy="36004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4" name="Obdélník 23"/>
          <p:cNvSpPr/>
          <p:nvPr/>
        </p:nvSpPr>
        <p:spPr>
          <a:xfrm>
            <a:off x="8028384" y="4797152"/>
            <a:ext cx="432048" cy="36004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 descr="logo-kopie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7" y="404664"/>
            <a:ext cx="1368152" cy="674955"/>
          </a:xfrm>
          <a:prstGeom prst="rect">
            <a:avLst/>
          </a:prstGeom>
        </p:spPr>
      </p:pic>
      <p:sp>
        <p:nvSpPr>
          <p:cNvPr id="8" name="TextovéPole 7"/>
          <p:cNvSpPr txBox="1"/>
          <p:nvPr/>
        </p:nvSpPr>
        <p:spPr>
          <a:xfrm>
            <a:off x="1907704" y="404664"/>
            <a:ext cx="5760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PRŮMYSLOVÉ A DEKORATIVNÍ PODLAHY</a:t>
            </a:r>
            <a:endParaRPr lang="cs-CZ" dirty="0"/>
          </a:p>
        </p:txBody>
      </p:sp>
      <p:sp>
        <p:nvSpPr>
          <p:cNvPr id="9" name="TextovéPole 8"/>
          <p:cNvSpPr txBox="1"/>
          <p:nvPr/>
        </p:nvSpPr>
        <p:spPr>
          <a:xfrm>
            <a:off x="5868144" y="6021288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www.</a:t>
            </a:r>
            <a:r>
              <a:rPr lang="cs-CZ" dirty="0" err="1" smtClean="0"/>
              <a:t>podlahyprovas.cz</a:t>
            </a:r>
            <a:endParaRPr lang="cs-CZ" dirty="0"/>
          </a:p>
        </p:txBody>
      </p:sp>
      <p:cxnSp>
        <p:nvCxnSpPr>
          <p:cNvPr id="11" name="Přímá spojovací čára 10"/>
          <p:cNvCxnSpPr/>
          <p:nvPr/>
        </p:nvCxnSpPr>
        <p:spPr>
          <a:xfrm>
            <a:off x="395536" y="1268760"/>
            <a:ext cx="806489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Přímá spojovací čára 13"/>
          <p:cNvCxnSpPr/>
          <p:nvPr/>
        </p:nvCxnSpPr>
        <p:spPr>
          <a:xfrm>
            <a:off x="395536" y="5949280"/>
            <a:ext cx="806489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ovéPole 11"/>
          <p:cNvSpPr txBox="1"/>
          <p:nvPr/>
        </p:nvSpPr>
        <p:spPr>
          <a:xfrm>
            <a:off x="395536" y="5085184"/>
            <a:ext cx="7920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Výrobce: Průmyslové podlahy Plaček a.s., Rožnov p/R, Česká Republika</a:t>
            </a:r>
            <a:endParaRPr lang="cs-CZ" dirty="0"/>
          </a:p>
        </p:txBody>
      </p:sp>
      <p:sp>
        <p:nvSpPr>
          <p:cNvPr id="13" name="TextovéPole 12"/>
          <p:cNvSpPr txBox="1"/>
          <p:nvPr/>
        </p:nvSpPr>
        <p:spPr>
          <a:xfrm>
            <a:off x="395536" y="1484784"/>
            <a:ext cx="504056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 smtClean="0"/>
              <a:t>Materiály AST SYSTEMS</a:t>
            </a:r>
            <a:r>
              <a:rPr lang="cs-CZ" dirty="0" smtClean="0"/>
              <a:t> jsou vyráběny společností Průmyslové podlahy Plaček a.s.</a:t>
            </a:r>
          </a:p>
          <a:p>
            <a:endParaRPr lang="cs-CZ" dirty="0" smtClean="0"/>
          </a:p>
          <a:p>
            <a:r>
              <a:rPr lang="cs-CZ" dirty="0" smtClean="0"/>
              <a:t>Jde o ucelený systém podlahových materiálů z polyuretanových a epoxidových pryskyřic.</a:t>
            </a:r>
          </a:p>
          <a:p>
            <a:endParaRPr lang="cs-CZ" dirty="0" smtClean="0"/>
          </a:p>
          <a:p>
            <a:r>
              <a:rPr lang="cs-CZ" dirty="0" smtClean="0"/>
              <a:t>Materiály jsou vyráběny pod značkou AST SYSTEMS od roku 1997 a dodávány do 6 evropských zemí.</a:t>
            </a:r>
          </a:p>
          <a:p>
            <a:endParaRPr lang="cs-CZ" dirty="0" smtClean="0"/>
          </a:p>
          <a:p>
            <a:r>
              <a:rPr lang="cs-CZ" dirty="0" smtClean="0"/>
              <a:t>Kvalita produkce je zajištěna nezávislými dohledy společností Technický a zkušební ústav stavební Praha, s.p. a </a:t>
            </a:r>
            <a:r>
              <a:rPr lang="cs-CZ" dirty="0" err="1" smtClean="0"/>
              <a:t>Qualiform</a:t>
            </a:r>
            <a:r>
              <a:rPr lang="cs-CZ" dirty="0" smtClean="0"/>
              <a:t> a.s.</a:t>
            </a:r>
          </a:p>
          <a:p>
            <a:endParaRPr lang="cs-CZ" dirty="0" smtClean="0"/>
          </a:p>
          <a:p>
            <a:endParaRPr lang="cs-CZ" dirty="0" smtClean="0"/>
          </a:p>
          <a:p>
            <a:endParaRPr lang="cs-CZ" dirty="0"/>
          </a:p>
        </p:txBody>
      </p:sp>
      <p:pic>
        <p:nvPicPr>
          <p:cNvPr id="16" name="Obrázek 15" descr="Q_9001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948264" y="1412776"/>
            <a:ext cx="1512168" cy="11664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 descr="logo-kopie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7" y="404664"/>
            <a:ext cx="1368152" cy="674955"/>
          </a:xfrm>
          <a:prstGeom prst="rect">
            <a:avLst/>
          </a:prstGeom>
        </p:spPr>
      </p:pic>
      <p:sp>
        <p:nvSpPr>
          <p:cNvPr id="8" name="TextovéPole 7"/>
          <p:cNvSpPr txBox="1"/>
          <p:nvPr/>
        </p:nvSpPr>
        <p:spPr>
          <a:xfrm>
            <a:off x="1907704" y="404664"/>
            <a:ext cx="5760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PRŮMYSLOVÉ A DEKORATIVNÍ PODLAHY</a:t>
            </a:r>
            <a:endParaRPr lang="cs-CZ" dirty="0"/>
          </a:p>
        </p:txBody>
      </p:sp>
      <p:sp>
        <p:nvSpPr>
          <p:cNvPr id="9" name="TextovéPole 8"/>
          <p:cNvSpPr txBox="1"/>
          <p:nvPr/>
        </p:nvSpPr>
        <p:spPr>
          <a:xfrm>
            <a:off x="5868144" y="6021288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www.</a:t>
            </a:r>
            <a:r>
              <a:rPr lang="cs-CZ" dirty="0" err="1" smtClean="0"/>
              <a:t>podlahyprovas.cz</a:t>
            </a:r>
            <a:endParaRPr lang="cs-CZ" dirty="0"/>
          </a:p>
        </p:txBody>
      </p:sp>
      <p:cxnSp>
        <p:nvCxnSpPr>
          <p:cNvPr id="11" name="Přímá spojovací čára 10"/>
          <p:cNvCxnSpPr/>
          <p:nvPr/>
        </p:nvCxnSpPr>
        <p:spPr>
          <a:xfrm>
            <a:off x="395536" y="1268760"/>
            <a:ext cx="806489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Přímá spojovací čára 13"/>
          <p:cNvCxnSpPr/>
          <p:nvPr/>
        </p:nvCxnSpPr>
        <p:spPr>
          <a:xfrm>
            <a:off x="395536" y="5949280"/>
            <a:ext cx="806489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ázek 9" descr="04S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60232" y="1358770"/>
            <a:ext cx="1800200" cy="1350150"/>
          </a:xfrm>
          <a:prstGeom prst="rect">
            <a:avLst/>
          </a:prstGeom>
        </p:spPr>
      </p:pic>
      <p:sp>
        <p:nvSpPr>
          <p:cNvPr id="12" name="TextovéPole 11"/>
          <p:cNvSpPr txBox="1"/>
          <p:nvPr/>
        </p:nvSpPr>
        <p:spPr>
          <a:xfrm>
            <a:off x="395536" y="1484784"/>
            <a:ext cx="612068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 smtClean="0"/>
              <a:t>Použití materiálů AST SYSTEMS</a:t>
            </a:r>
          </a:p>
          <a:p>
            <a:endParaRPr lang="cs-CZ" dirty="0" smtClean="0"/>
          </a:p>
          <a:p>
            <a:r>
              <a:rPr lang="cs-CZ" dirty="0" smtClean="0"/>
              <a:t>Většina podkladních konstrukcí je tvořena betonovou, popř. anhydritovou deskou.</a:t>
            </a:r>
          </a:p>
          <a:p>
            <a:endParaRPr lang="cs-CZ" dirty="0" smtClean="0"/>
          </a:p>
          <a:p>
            <a:r>
              <a:rPr lang="cs-CZ" dirty="0" smtClean="0"/>
              <a:t>Tyto podklady nejsou vhodné jako finální vrstva, jelikož mají omezenou životnost – sprašují, jsou nasákavé atd.</a:t>
            </a:r>
          </a:p>
          <a:p>
            <a:endParaRPr lang="cs-CZ" dirty="0" smtClean="0"/>
          </a:p>
          <a:p>
            <a:r>
              <a:rPr lang="cs-CZ" dirty="0" smtClean="0"/>
              <a:t>Pro zvýšení životnosti, vzhledu a čistitelnosti jsou betonové podlahy opatřovány tenkovrstvými syntetickými povlaky.</a:t>
            </a:r>
          </a:p>
          <a:p>
            <a:endParaRPr lang="cs-CZ" dirty="0" smtClean="0"/>
          </a:p>
          <a:p>
            <a:r>
              <a:rPr lang="cs-CZ" dirty="0" smtClean="0"/>
              <a:t>Syntetické podlahy se většinou aplikují v tloušťkách 1-3 mm.</a:t>
            </a:r>
          </a:p>
          <a:p>
            <a:endParaRPr lang="cs-CZ" dirty="0" smtClean="0"/>
          </a:p>
          <a:p>
            <a:r>
              <a:rPr lang="cs-CZ" dirty="0" smtClean="0"/>
              <a:t>Výsledný povrch je </a:t>
            </a:r>
            <a:r>
              <a:rPr lang="cs-CZ" dirty="0" smtClean="0"/>
              <a:t>barevný</a:t>
            </a:r>
            <a:r>
              <a:rPr lang="cs-CZ" dirty="0" smtClean="0"/>
              <a:t>,  nenasákavý, mechanicky </a:t>
            </a:r>
            <a:r>
              <a:rPr lang="cs-CZ" dirty="0" smtClean="0"/>
              <a:t>odolný, bez spár </a:t>
            </a:r>
            <a:r>
              <a:rPr lang="cs-CZ" dirty="0" smtClean="0"/>
              <a:t>a dobře čistitelný.</a:t>
            </a:r>
          </a:p>
          <a:p>
            <a:endParaRPr lang="cs-CZ" dirty="0" smtClean="0"/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 descr="logo-kopie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7" y="404664"/>
            <a:ext cx="1368152" cy="674955"/>
          </a:xfrm>
          <a:prstGeom prst="rect">
            <a:avLst/>
          </a:prstGeom>
        </p:spPr>
      </p:pic>
      <p:sp>
        <p:nvSpPr>
          <p:cNvPr id="8" name="TextovéPole 7"/>
          <p:cNvSpPr txBox="1"/>
          <p:nvPr/>
        </p:nvSpPr>
        <p:spPr>
          <a:xfrm>
            <a:off x="1907704" y="404664"/>
            <a:ext cx="5760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PRŮMYSLOVÉ A DEKORATIVNÍ PODLAHY</a:t>
            </a:r>
            <a:endParaRPr lang="cs-CZ" dirty="0"/>
          </a:p>
        </p:txBody>
      </p:sp>
      <p:sp>
        <p:nvSpPr>
          <p:cNvPr id="9" name="TextovéPole 8"/>
          <p:cNvSpPr txBox="1"/>
          <p:nvPr/>
        </p:nvSpPr>
        <p:spPr>
          <a:xfrm>
            <a:off x="5868144" y="6021288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www.</a:t>
            </a:r>
            <a:r>
              <a:rPr lang="cs-CZ" dirty="0" err="1" smtClean="0"/>
              <a:t>podlahyprovas.cz</a:t>
            </a:r>
            <a:endParaRPr lang="cs-CZ" dirty="0"/>
          </a:p>
        </p:txBody>
      </p:sp>
      <p:cxnSp>
        <p:nvCxnSpPr>
          <p:cNvPr id="11" name="Přímá spojovací čára 10"/>
          <p:cNvCxnSpPr/>
          <p:nvPr/>
        </p:nvCxnSpPr>
        <p:spPr>
          <a:xfrm>
            <a:off x="395536" y="1268760"/>
            <a:ext cx="806489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Přímá spojovací čára 13"/>
          <p:cNvCxnSpPr/>
          <p:nvPr/>
        </p:nvCxnSpPr>
        <p:spPr>
          <a:xfrm>
            <a:off x="395536" y="5949280"/>
            <a:ext cx="806489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ázek 9" descr="04S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60232" y="1412776"/>
            <a:ext cx="1824203" cy="1368152"/>
          </a:xfrm>
          <a:prstGeom prst="rect">
            <a:avLst/>
          </a:prstGeom>
        </p:spPr>
      </p:pic>
      <p:sp>
        <p:nvSpPr>
          <p:cNvPr id="12" name="TextovéPole 11"/>
          <p:cNvSpPr txBox="1"/>
          <p:nvPr/>
        </p:nvSpPr>
        <p:spPr>
          <a:xfrm>
            <a:off x="395536" y="1484784"/>
            <a:ext cx="61206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 smtClean="0"/>
              <a:t>Aplikace materiálů AST SYSTEMS</a:t>
            </a:r>
          </a:p>
          <a:p>
            <a:endParaRPr lang="cs-CZ" dirty="0" smtClean="0"/>
          </a:p>
          <a:p>
            <a:r>
              <a:rPr lang="cs-CZ" dirty="0" smtClean="0"/>
              <a:t>Aplikaci podlahových systémů provádí kvalifikované </a:t>
            </a:r>
            <a:r>
              <a:rPr lang="cs-CZ" dirty="0" err="1" smtClean="0"/>
              <a:t>podlahářské</a:t>
            </a:r>
            <a:r>
              <a:rPr lang="cs-CZ" dirty="0" smtClean="0"/>
              <a:t> firmy.</a:t>
            </a:r>
          </a:p>
          <a:p>
            <a:endParaRPr lang="cs-CZ" dirty="0" smtClean="0"/>
          </a:p>
          <a:p>
            <a:r>
              <a:rPr lang="cs-CZ" dirty="0" smtClean="0"/>
              <a:t>Materiály se aplikují v několika vrstvách (krocích). Většinou platí, že za 1 den se aplikuje 1 vrstva.</a:t>
            </a:r>
          </a:p>
          <a:p>
            <a:endParaRPr lang="cs-CZ" dirty="0" smtClean="0"/>
          </a:p>
          <a:p>
            <a:r>
              <a:rPr lang="cs-CZ" dirty="0" smtClean="0"/>
              <a:t>První vrstva bývá penetrace, která uzavře kapiláry v betonu a tvoří vazný můstek pro další vrstvy.</a:t>
            </a:r>
          </a:p>
          <a:p>
            <a:endParaRPr lang="cs-CZ" dirty="0" smtClean="0"/>
          </a:p>
          <a:p>
            <a:r>
              <a:rPr lang="cs-CZ" dirty="0" smtClean="0"/>
              <a:t>Následují </a:t>
            </a:r>
            <a:r>
              <a:rPr lang="cs-CZ" dirty="0" err="1" smtClean="0"/>
              <a:t>stěrkové</a:t>
            </a:r>
            <a:r>
              <a:rPr lang="cs-CZ" dirty="0" smtClean="0"/>
              <a:t> nebo </a:t>
            </a:r>
            <a:r>
              <a:rPr lang="cs-CZ" smtClean="0"/>
              <a:t>nátěrové </a:t>
            </a:r>
            <a:r>
              <a:rPr lang="cs-CZ" smtClean="0"/>
              <a:t>vrstvy.</a:t>
            </a:r>
            <a:endParaRPr lang="cs-CZ" dirty="0" smtClean="0"/>
          </a:p>
          <a:p>
            <a:endParaRPr lang="cs-CZ" dirty="0" smtClean="0"/>
          </a:p>
          <a:p>
            <a:r>
              <a:rPr lang="cs-CZ" dirty="0" smtClean="0"/>
              <a:t>Finální povrch může být matný nebo lesklý, dle použitého materiálů. Do průmyslu se může pro zvýšení </a:t>
            </a:r>
            <a:r>
              <a:rPr lang="cs-CZ" dirty="0" err="1" smtClean="0"/>
              <a:t>protiskluznosti</a:t>
            </a:r>
            <a:r>
              <a:rPr lang="cs-CZ" dirty="0" smtClean="0"/>
              <a:t> použít posyp sušeným křemičitým pískem.</a:t>
            </a:r>
          </a:p>
          <a:p>
            <a:endParaRPr lang="cs-CZ" dirty="0" smtClean="0"/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 descr="logo-kopie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7" y="404664"/>
            <a:ext cx="1368152" cy="674955"/>
          </a:xfrm>
          <a:prstGeom prst="rect">
            <a:avLst/>
          </a:prstGeom>
        </p:spPr>
      </p:pic>
      <p:sp>
        <p:nvSpPr>
          <p:cNvPr id="8" name="TextovéPole 7"/>
          <p:cNvSpPr txBox="1"/>
          <p:nvPr/>
        </p:nvSpPr>
        <p:spPr>
          <a:xfrm>
            <a:off x="1907704" y="404664"/>
            <a:ext cx="5760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PRŮMYSLOVÉ A DEKORATIVNÍ PODLAHY</a:t>
            </a:r>
            <a:endParaRPr lang="cs-CZ" dirty="0"/>
          </a:p>
        </p:txBody>
      </p:sp>
      <p:sp>
        <p:nvSpPr>
          <p:cNvPr id="9" name="TextovéPole 8"/>
          <p:cNvSpPr txBox="1"/>
          <p:nvPr/>
        </p:nvSpPr>
        <p:spPr>
          <a:xfrm>
            <a:off x="5868144" y="6021288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www.</a:t>
            </a:r>
            <a:r>
              <a:rPr lang="cs-CZ" dirty="0" err="1" smtClean="0"/>
              <a:t>podlahyprovas.cz</a:t>
            </a:r>
            <a:endParaRPr lang="cs-CZ" dirty="0"/>
          </a:p>
        </p:txBody>
      </p:sp>
      <p:cxnSp>
        <p:nvCxnSpPr>
          <p:cNvPr id="11" name="Přímá spojovací čára 10"/>
          <p:cNvCxnSpPr/>
          <p:nvPr/>
        </p:nvCxnSpPr>
        <p:spPr>
          <a:xfrm>
            <a:off x="395536" y="1268760"/>
            <a:ext cx="806489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Přímá spojovací čára 13"/>
          <p:cNvCxnSpPr/>
          <p:nvPr/>
        </p:nvCxnSpPr>
        <p:spPr>
          <a:xfrm>
            <a:off x="395536" y="5949280"/>
            <a:ext cx="806489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ázek 9" descr="04S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60233" y="1412776"/>
            <a:ext cx="1800200" cy="1350150"/>
          </a:xfrm>
          <a:prstGeom prst="rect">
            <a:avLst/>
          </a:prstGeom>
        </p:spPr>
      </p:pic>
      <p:sp>
        <p:nvSpPr>
          <p:cNvPr id="12" name="TextovéPole 11"/>
          <p:cNvSpPr txBox="1"/>
          <p:nvPr/>
        </p:nvSpPr>
        <p:spPr>
          <a:xfrm>
            <a:off x="395536" y="1484784"/>
            <a:ext cx="612068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 smtClean="0"/>
              <a:t>Obecné zásady aplikace materiálů AST SYSTEMS</a:t>
            </a:r>
          </a:p>
          <a:p>
            <a:endParaRPr lang="cs-CZ" dirty="0" smtClean="0"/>
          </a:p>
          <a:p>
            <a:r>
              <a:rPr lang="cs-CZ" dirty="0" smtClean="0"/>
              <a:t>Epoxidové a polyuretanové systémy se aplikují na vhodně připravený a únosný podklad.</a:t>
            </a:r>
          </a:p>
          <a:p>
            <a:endParaRPr lang="cs-CZ" dirty="0" smtClean="0"/>
          </a:p>
          <a:p>
            <a:r>
              <a:rPr lang="cs-CZ" dirty="0" smtClean="0"/>
              <a:t>Podklad by měl být izolován od vlivu spodní vody a maximální vlhkost podkladu, až na výjimky, musí být 4 %.</a:t>
            </a:r>
          </a:p>
          <a:p>
            <a:endParaRPr lang="cs-CZ" dirty="0" smtClean="0"/>
          </a:p>
          <a:p>
            <a:r>
              <a:rPr lang="cs-CZ" dirty="0" smtClean="0"/>
              <a:t>Soudržnost povrchové vrstvy podkladu musí být min. 1,5 </a:t>
            </a:r>
            <a:r>
              <a:rPr lang="cs-CZ" dirty="0" err="1" smtClean="0"/>
              <a:t>MPa</a:t>
            </a:r>
            <a:r>
              <a:rPr lang="cs-CZ" dirty="0" smtClean="0"/>
              <a:t>.</a:t>
            </a:r>
          </a:p>
          <a:p>
            <a:endParaRPr lang="cs-CZ" dirty="0" smtClean="0"/>
          </a:p>
          <a:p>
            <a:r>
              <a:rPr lang="cs-CZ" dirty="0" smtClean="0"/>
              <a:t>Podklad musí být pro </a:t>
            </a:r>
            <a:r>
              <a:rPr lang="cs-CZ" dirty="0" err="1" smtClean="0"/>
              <a:t>stěrkové</a:t>
            </a:r>
            <a:r>
              <a:rPr lang="cs-CZ" dirty="0" smtClean="0"/>
              <a:t> materiály dobře připraven, dle situace tryskáním nebo broušením speciálními bruskami.</a:t>
            </a:r>
          </a:p>
          <a:p>
            <a:endParaRPr lang="cs-CZ" dirty="0" smtClean="0"/>
          </a:p>
          <a:p>
            <a:r>
              <a:rPr lang="cs-CZ" dirty="0" err="1" smtClean="0"/>
              <a:t>Stěrkové</a:t>
            </a:r>
            <a:r>
              <a:rPr lang="cs-CZ" dirty="0" smtClean="0"/>
              <a:t> materiály pro svou nižší </a:t>
            </a:r>
            <a:r>
              <a:rPr lang="cs-CZ" dirty="0" err="1" smtClean="0"/>
              <a:t>tlouštku</a:t>
            </a:r>
            <a:r>
              <a:rPr lang="cs-CZ" dirty="0" smtClean="0"/>
              <a:t> kopírují podklad, </a:t>
            </a:r>
            <a:r>
              <a:rPr lang="cs-CZ" dirty="0" err="1" smtClean="0"/>
              <a:t>rovinnost</a:t>
            </a:r>
            <a:r>
              <a:rPr lang="cs-CZ" dirty="0" smtClean="0"/>
              <a:t> podkladu je pro vzhled stěrky směrodatná.</a:t>
            </a:r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 descr="logo-kopie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7" y="404664"/>
            <a:ext cx="1368152" cy="674955"/>
          </a:xfrm>
          <a:prstGeom prst="rect">
            <a:avLst/>
          </a:prstGeom>
        </p:spPr>
      </p:pic>
      <p:sp>
        <p:nvSpPr>
          <p:cNvPr id="8" name="TextovéPole 7"/>
          <p:cNvSpPr txBox="1"/>
          <p:nvPr/>
        </p:nvSpPr>
        <p:spPr>
          <a:xfrm>
            <a:off x="1907704" y="404664"/>
            <a:ext cx="5760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PRŮMYSLOVÉ A DEKORATIVNÍ PODLAHY</a:t>
            </a:r>
            <a:endParaRPr lang="cs-CZ" dirty="0"/>
          </a:p>
        </p:txBody>
      </p:sp>
      <p:sp>
        <p:nvSpPr>
          <p:cNvPr id="9" name="TextovéPole 8"/>
          <p:cNvSpPr txBox="1"/>
          <p:nvPr/>
        </p:nvSpPr>
        <p:spPr>
          <a:xfrm>
            <a:off x="5868144" y="6021288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www.</a:t>
            </a:r>
            <a:r>
              <a:rPr lang="cs-CZ" dirty="0" err="1" smtClean="0"/>
              <a:t>podlahyprovas.cz</a:t>
            </a:r>
            <a:endParaRPr lang="cs-CZ" dirty="0"/>
          </a:p>
        </p:txBody>
      </p:sp>
      <p:cxnSp>
        <p:nvCxnSpPr>
          <p:cNvPr id="11" name="Přímá spojovací čára 10"/>
          <p:cNvCxnSpPr/>
          <p:nvPr/>
        </p:nvCxnSpPr>
        <p:spPr>
          <a:xfrm>
            <a:off x="395536" y="1268760"/>
            <a:ext cx="806489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Přímá spojovací čára 13"/>
          <p:cNvCxnSpPr/>
          <p:nvPr/>
        </p:nvCxnSpPr>
        <p:spPr>
          <a:xfrm>
            <a:off x="395536" y="5949280"/>
            <a:ext cx="806489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ovéPole 11"/>
          <p:cNvSpPr txBox="1"/>
          <p:nvPr/>
        </p:nvSpPr>
        <p:spPr>
          <a:xfrm>
            <a:off x="395536" y="1484784"/>
            <a:ext cx="6120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 smtClean="0"/>
              <a:t>Příklady skladeb systémů AST SYSTEMS</a:t>
            </a:r>
            <a:endParaRPr lang="cs-CZ" dirty="0"/>
          </a:p>
        </p:txBody>
      </p:sp>
      <p:pic>
        <p:nvPicPr>
          <p:cNvPr id="15" name="Obrázek 14" descr="typ 1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4008" y="2564904"/>
            <a:ext cx="3685200" cy="2307857"/>
          </a:xfrm>
          <a:prstGeom prst="rect">
            <a:avLst/>
          </a:prstGeom>
        </p:spPr>
      </p:pic>
      <p:pic>
        <p:nvPicPr>
          <p:cNvPr id="17" name="Obrázek 16" descr="typ1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7544" y="2564904"/>
            <a:ext cx="3678776" cy="2303833"/>
          </a:xfrm>
          <a:prstGeom prst="rect">
            <a:avLst/>
          </a:prstGeom>
        </p:spPr>
      </p:pic>
      <p:sp>
        <p:nvSpPr>
          <p:cNvPr id="21" name="TextovéPole 20"/>
          <p:cNvSpPr txBox="1"/>
          <p:nvPr/>
        </p:nvSpPr>
        <p:spPr>
          <a:xfrm>
            <a:off x="467544" y="2204864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Epoxidová stěrka</a:t>
            </a:r>
            <a:endParaRPr lang="cs-CZ" dirty="0"/>
          </a:p>
        </p:txBody>
      </p:sp>
      <p:sp>
        <p:nvSpPr>
          <p:cNvPr id="22" name="TextovéPole 21"/>
          <p:cNvSpPr txBox="1"/>
          <p:nvPr/>
        </p:nvSpPr>
        <p:spPr>
          <a:xfrm>
            <a:off x="4644008" y="2204864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Polyuretanová stěrka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 descr="logo-kopie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7" y="404664"/>
            <a:ext cx="1368152" cy="674955"/>
          </a:xfrm>
          <a:prstGeom prst="rect">
            <a:avLst/>
          </a:prstGeom>
        </p:spPr>
      </p:pic>
      <p:sp>
        <p:nvSpPr>
          <p:cNvPr id="8" name="TextovéPole 7"/>
          <p:cNvSpPr txBox="1"/>
          <p:nvPr/>
        </p:nvSpPr>
        <p:spPr>
          <a:xfrm>
            <a:off x="1907704" y="404664"/>
            <a:ext cx="5760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PRŮMYSLOVÉ A DEKORATIVNÍ PODLAHY</a:t>
            </a:r>
            <a:endParaRPr lang="cs-CZ" dirty="0"/>
          </a:p>
        </p:txBody>
      </p:sp>
      <p:sp>
        <p:nvSpPr>
          <p:cNvPr id="9" name="TextovéPole 8"/>
          <p:cNvSpPr txBox="1"/>
          <p:nvPr/>
        </p:nvSpPr>
        <p:spPr>
          <a:xfrm>
            <a:off x="5868144" y="6021288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www.</a:t>
            </a:r>
            <a:r>
              <a:rPr lang="cs-CZ" dirty="0" err="1" smtClean="0"/>
              <a:t>podlahyprovas.cz</a:t>
            </a:r>
            <a:endParaRPr lang="cs-CZ" dirty="0"/>
          </a:p>
        </p:txBody>
      </p:sp>
      <p:cxnSp>
        <p:nvCxnSpPr>
          <p:cNvPr id="11" name="Přímá spojovací čára 10"/>
          <p:cNvCxnSpPr/>
          <p:nvPr/>
        </p:nvCxnSpPr>
        <p:spPr>
          <a:xfrm>
            <a:off x="395536" y="1268760"/>
            <a:ext cx="806489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Přímá spojovací čára 13"/>
          <p:cNvCxnSpPr/>
          <p:nvPr/>
        </p:nvCxnSpPr>
        <p:spPr>
          <a:xfrm>
            <a:off x="395536" y="5949280"/>
            <a:ext cx="806489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ovéPole 11"/>
          <p:cNvSpPr txBox="1"/>
          <p:nvPr/>
        </p:nvSpPr>
        <p:spPr>
          <a:xfrm>
            <a:off x="395536" y="1484784"/>
            <a:ext cx="6120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 smtClean="0"/>
              <a:t>Příklady skladeb systémů AST SYSTEMS</a:t>
            </a:r>
            <a:endParaRPr lang="cs-CZ" dirty="0"/>
          </a:p>
        </p:txBody>
      </p:sp>
      <p:pic>
        <p:nvPicPr>
          <p:cNvPr id="16" name="Obrázek 15" descr="typ1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544" y="2636912"/>
            <a:ext cx="3679449" cy="2304256"/>
          </a:xfrm>
          <a:prstGeom prst="rect">
            <a:avLst/>
          </a:prstGeom>
        </p:spPr>
      </p:pic>
      <p:pic>
        <p:nvPicPr>
          <p:cNvPr id="20" name="Obrázek 19" descr="Typ-1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60032" y="2636912"/>
            <a:ext cx="3626323" cy="2324566"/>
          </a:xfrm>
          <a:prstGeom prst="rect">
            <a:avLst/>
          </a:prstGeom>
        </p:spPr>
      </p:pic>
      <p:sp>
        <p:nvSpPr>
          <p:cNvPr id="13" name="TextovéPole 12"/>
          <p:cNvSpPr txBox="1"/>
          <p:nvPr/>
        </p:nvSpPr>
        <p:spPr>
          <a:xfrm>
            <a:off x="467544" y="2276872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Dvouvrstvý nátěr</a:t>
            </a:r>
            <a:endParaRPr lang="cs-CZ" dirty="0"/>
          </a:p>
        </p:txBody>
      </p:sp>
      <p:sp>
        <p:nvSpPr>
          <p:cNvPr id="18" name="TextovéPole 17"/>
          <p:cNvSpPr txBox="1"/>
          <p:nvPr/>
        </p:nvSpPr>
        <p:spPr>
          <a:xfrm>
            <a:off x="4860032" y="2276872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AST DECOR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 descr="logo-kopie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7" y="404664"/>
            <a:ext cx="1368152" cy="674955"/>
          </a:xfrm>
          <a:prstGeom prst="rect">
            <a:avLst/>
          </a:prstGeom>
        </p:spPr>
      </p:pic>
      <p:sp>
        <p:nvSpPr>
          <p:cNvPr id="8" name="TextovéPole 7"/>
          <p:cNvSpPr txBox="1"/>
          <p:nvPr/>
        </p:nvSpPr>
        <p:spPr>
          <a:xfrm>
            <a:off x="1907704" y="404664"/>
            <a:ext cx="5760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PRŮMYSLOVÉ A DEKORATIVNÍ PODLAHY</a:t>
            </a:r>
            <a:endParaRPr lang="cs-CZ" dirty="0"/>
          </a:p>
        </p:txBody>
      </p:sp>
      <p:sp>
        <p:nvSpPr>
          <p:cNvPr id="9" name="TextovéPole 8"/>
          <p:cNvSpPr txBox="1"/>
          <p:nvPr/>
        </p:nvSpPr>
        <p:spPr>
          <a:xfrm>
            <a:off x="5868144" y="6021288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www.</a:t>
            </a:r>
            <a:r>
              <a:rPr lang="cs-CZ" dirty="0" err="1" smtClean="0"/>
              <a:t>podlahyprovas.cz</a:t>
            </a:r>
            <a:endParaRPr lang="cs-CZ" dirty="0"/>
          </a:p>
        </p:txBody>
      </p:sp>
      <p:cxnSp>
        <p:nvCxnSpPr>
          <p:cNvPr id="11" name="Přímá spojovací čára 10"/>
          <p:cNvCxnSpPr/>
          <p:nvPr/>
        </p:nvCxnSpPr>
        <p:spPr>
          <a:xfrm>
            <a:off x="395536" y="1268760"/>
            <a:ext cx="806489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Přímá spojovací čára 13"/>
          <p:cNvCxnSpPr/>
          <p:nvPr/>
        </p:nvCxnSpPr>
        <p:spPr>
          <a:xfrm>
            <a:off x="395536" y="5949280"/>
            <a:ext cx="806489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ovéPole 11"/>
          <p:cNvSpPr txBox="1"/>
          <p:nvPr/>
        </p:nvSpPr>
        <p:spPr>
          <a:xfrm>
            <a:off x="395536" y="1484784"/>
            <a:ext cx="612068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 smtClean="0"/>
              <a:t>Příklady použití materiálů AST SYSTEMS</a:t>
            </a:r>
          </a:p>
          <a:p>
            <a:endParaRPr lang="cs-CZ" dirty="0" smtClean="0"/>
          </a:p>
          <a:p>
            <a:endParaRPr lang="cs-CZ" dirty="0" smtClean="0"/>
          </a:p>
          <a:p>
            <a:pPr>
              <a:buFont typeface="Arial" pitchFamily="34" charset="0"/>
              <a:buChar char="•"/>
            </a:pPr>
            <a:r>
              <a:rPr lang="cs-CZ" dirty="0" smtClean="0"/>
              <a:t> Nové </a:t>
            </a:r>
            <a:r>
              <a:rPr lang="cs-CZ" dirty="0" err="1" smtClean="0"/>
              <a:t>systetické</a:t>
            </a:r>
            <a:r>
              <a:rPr lang="cs-CZ" dirty="0" smtClean="0"/>
              <a:t> podlahy v průmyslu</a:t>
            </a:r>
          </a:p>
          <a:p>
            <a:endParaRPr lang="cs-CZ" dirty="0" smtClean="0"/>
          </a:p>
          <a:p>
            <a:pPr>
              <a:buFont typeface="Arial" pitchFamily="34" charset="0"/>
              <a:buChar char="•"/>
            </a:pPr>
            <a:r>
              <a:rPr lang="cs-CZ" dirty="0" smtClean="0"/>
              <a:t> Opravy průmyslových a skladových hal</a:t>
            </a:r>
          </a:p>
          <a:p>
            <a:endParaRPr lang="cs-CZ" dirty="0" smtClean="0"/>
          </a:p>
          <a:p>
            <a:pPr>
              <a:buFont typeface="Arial" pitchFamily="34" charset="0"/>
              <a:buChar char="•"/>
            </a:pPr>
            <a:r>
              <a:rPr lang="cs-CZ" dirty="0" smtClean="0"/>
              <a:t> Opravy hromadných garáži</a:t>
            </a:r>
          </a:p>
          <a:p>
            <a:pPr>
              <a:buFont typeface="Arial" pitchFamily="34" charset="0"/>
              <a:buChar char="•"/>
            </a:pPr>
            <a:endParaRPr lang="cs-CZ" dirty="0" smtClean="0"/>
          </a:p>
          <a:p>
            <a:pPr>
              <a:buFont typeface="Arial" pitchFamily="34" charset="0"/>
              <a:buChar char="•"/>
            </a:pPr>
            <a:r>
              <a:rPr lang="cs-CZ" dirty="0" smtClean="0"/>
              <a:t> Interiérové aplikace – prodejny, </a:t>
            </a:r>
            <a:r>
              <a:rPr lang="cs-CZ" dirty="0" err="1" smtClean="0"/>
              <a:t>showroomy</a:t>
            </a:r>
            <a:r>
              <a:rPr lang="cs-CZ" dirty="0" smtClean="0"/>
              <a:t>, kanceláře.</a:t>
            </a:r>
          </a:p>
          <a:p>
            <a:endParaRPr lang="cs-CZ" dirty="0" smtClean="0"/>
          </a:p>
          <a:p>
            <a:pPr>
              <a:buFont typeface="Arial" pitchFamily="34" charset="0"/>
              <a:buChar char="•"/>
            </a:pPr>
            <a:r>
              <a:rPr lang="cs-CZ" dirty="0" smtClean="0"/>
              <a:t> Menší soukromé aplikace – garáže, sklepy, dílny apod.</a:t>
            </a:r>
          </a:p>
          <a:p>
            <a:endParaRPr lang="cs-CZ" dirty="0" smtClean="0"/>
          </a:p>
          <a:p>
            <a:endParaRPr lang="cs-CZ" dirty="0" smtClean="0"/>
          </a:p>
          <a:p>
            <a:endParaRPr lang="cs-CZ" dirty="0"/>
          </a:p>
        </p:txBody>
      </p:sp>
      <p:pic>
        <p:nvPicPr>
          <p:cNvPr id="13" name="Obrázek 12" descr="05S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32240" y="1412776"/>
            <a:ext cx="1728192" cy="12961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 descr="logo-kopie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7" y="404664"/>
            <a:ext cx="1368152" cy="674955"/>
          </a:xfrm>
          <a:prstGeom prst="rect">
            <a:avLst/>
          </a:prstGeom>
        </p:spPr>
      </p:pic>
      <p:sp>
        <p:nvSpPr>
          <p:cNvPr id="8" name="TextovéPole 7"/>
          <p:cNvSpPr txBox="1"/>
          <p:nvPr/>
        </p:nvSpPr>
        <p:spPr>
          <a:xfrm>
            <a:off x="1907704" y="404664"/>
            <a:ext cx="5760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PRŮMYSLOVÉ A DEKORATIVNÍ PODLAHY</a:t>
            </a:r>
            <a:endParaRPr lang="cs-CZ" dirty="0"/>
          </a:p>
        </p:txBody>
      </p:sp>
      <p:sp>
        <p:nvSpPr>
          <p:cNvPr id="9" name="TextovéPole 8"/>
          <p:cNvSpPr txBox="1"/>
          <p:nvPr/>
        </p:nvSpPr>
        <p:spPr>
          <a:xfrm>
            <a:off x="5868144" y="6021288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www.</a:t>
            </a:r>
            <a:r>
              <a:rPr lang="cs-CZ" dirty="0" err="1" smtClean="0"/>
              <a:t>podlahyprovas.cz</a:t>
            </a:r>
            <a:endParaRPr lang="cs-CZ" dirty="0"/>
          </a:p>
        </p:txBody>
      </p:sp>
      <p:cxnSp>
        <p:nvCxnSpPr>
          <p:cNvPr id="11" name="Přímá spojovací čára 10"/>
          <p:cNvCxnSpPr/>
          <p:nvPr/>
        </p:nvCxnSpPr>
        <p:spPr>
          <a:xfrm>
            <a:off x="395536" y="1268760"/>
            <a:ext cx="806489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Přímá spojovací čára 13"/>
          <p:cNvCxnSpPr/>
          <p:nvPr/>
        </p:nvCxnSpPr>
        <p:spPr>
          <a:xfrm>
            <a:off x="395536" y="5949280"/>
            <a:ext cx="806489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ovéPole 11"/>
          <p:cNvSpPr txBox="1"/>
          <p:nvPr/>
        </p:nvSpPr>
        <p:spPr>
          <a:xfrm>
            <a:off x="395536" y="1484784"/>
            <a:ext cx="612068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 smtClean="0"/>
              <a:t>Podlahy v průmyslu – nové a opravy</a:t>
            </a:r>
          </a:p>
          <a:p>
            <a:endParaRPr lang="cs-CZ" dirty="0" smtClean="0"/>
          </a:p>
          <a:p>
            <a:r>
              <a:rPr lang="cs-CZ" dirty="0" smtClean="0"/>
              <a:t>V průmyslových podnicích – výrobní haly, sklady, hangáry jsou na podlahu kladeny vysoké nároky.</a:t>
            </a:r>
          </a:p>
          <a:p>
            <a:endParaRPr lang="cs-CZ" dirty="0" smtClean="0"/>
          </a:p>
          <a:p>
            <a:r>
              <a:rPr lang="cs-CZ" dirty="0" smtClean="0"/>
              <a:t>Betonová podlaha bez povrchové úpravy ve většině případů svými vlastnostmi  nevyhoví kladeným nároků.</a:t>
            </a:r>
          </a:p>
          <a:p>
            <a:endParaRPr lang="cs-CZ" dirty="0" smtClean="0"/>
          </a:p>
          <a:p>
            <a:r>
              <a:rPr lang="cs-CZ" dirty="0" smtClean="0"/>
              <a:t>Po čase se na betonové podlaze objevují vady jako jsou sprašování, výtluky, praskliny, podlaha nasáklá kapalinami.</a:t>
            </a:r>
          </a:p>
          <a:p>
            <a:endParaRPr lang="cs-CZ" dirty="0" smtClean="0"/>
          </a:p>
          <a:p>
            <a:r>
              <a:rPr lang="cs-CZ" dirty="0" smtClean="0"/>
              <a:t>Syntetické podlahy tyto problémy řeší. Na povrchu betonu tvoří ochranou vrstvu, která zabraňuje </a:t>
            </a:r>
            <a:r>
              <a:rPr lang="cs-CZ" dirty="0" err="1" smtClean="0"/>
              <a:t>obrusu</a:t>
            </a:r>
            <a:r>
              <a:rPr lang="cs-CZ" dirty="0" smtClean="0"/>
              <a:t> betonu, zatékání kapalin a umožňuje údržbu podlahy.</a:t>
            </a:r>
          </a:p>
          <a:p>
            <a:endParaRPr lang="cs-CZ" dirty="0" smtClean="0"/>
          </a:p>
          <a:p>
            <a:endParaRPr lang="cs-CZ" dirty="0"/>
          </a:p>
        </p:txBody>
      </p:sp>
      <p:pic>
        <p:nvPicPr>
          <p:cNvPr id="13" name="Obrázek 12" descr="05S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32240" y="1412776"/>
            <a:ext cx="1728192" cy="12961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 descr="logo-kopie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7" y="404664"/>
            <a:ext cx="1368152" cy="674955"/>
          </a:xfrm>
          <a:prstGeom prst="rect">
            <a:avLst/>
          </a:prstGeom>
        </p:spPr>
      </p:pic>
      <p:sp>
        <p:nvSpPr>
          <p:cNvPr id="8" name="TextovéPole 7"/>
          <p:cNvSpPr txBox="1"/>
          <p:nvPr/>
        </p:nvSpPr>
        <p:spPr>
          <a:xfrm>
            <a:off x="1907704" y="404664"/>
            <a:ext cx="5760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PRŮMYSLOVÉ A DEKORATIVNÍ PODLAHY</a:t>
            </a:r>
            <a:endParaRPr lang="cs-CZ" dirty="0"/>
          </a:p>
        </p:txBody>
      </p:sp>
      <p:sp>
        <p:nvSpPr>
          <p:cNvPr id="9" name="TextovéPole 8"/>
          <p:cNvSpPr txBox="1"/>
          <p:nvPr/>
        </p:nvSpPr>
        <p:spPr>
          <a:xfrm>
            <a:off x="5868144" y="6021288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www.</a:t>
            </a:r>
            <a:r>
              <a:rPr lang="cs-CZ" dirty="0" err="1" smtClean="0"/>
              <a:t>podlahyprovas.cz</a:t>
            </a:r>
            <a:endParaRPr lang="cs-CZ" dirty="0"/>
          </a:p>
        </p:txBody>
      </p:sp>
      <p:cxnSp>
        <p:nvCxnSpPr>
          <p:cNvPr id="11" name="Přímá spojovací čára 10"/>
          <p:cNvCxnSpPr/>
          <p:nvPr/>
        </p:nvCxnSpPr>
        <p:spPr>
          <a:xfrm>
            <a:off x="395536" y="1268760"/>
            <a:ext cx="806489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Přímá spojovací čára 13"/>
          <p:cNvCxnSpPr/>
          <p:nvPr/>
        </p:nvCxnSpPr>
        <p:spPr>
          <a:xfrm>
            <a:off x="395536" y="5949280"/>
            <a:ext cx="806489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ovéPole 11"/>
          <p:cNvSpPr txBox="1"/>
          <p:nvPr/>
        </p:nvSpPr>
        <p:spPr>
          <a:xfrm>
            <a:off x="395536" y="1484784"/>
            <a:ext cx="612068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 smtClean="0"/>
              <a:t>Podlahy v hromadných garážích – nové a opravy</a:t>
            </a:r>
          </a:p>
          <a:p>
            <a:endParaRPr lang="cs-CZ" dirty="0" smtClean="0"/>
          </a:p>
          <a:p>
            <a:r>
              <a:rPr lang="cs-CZ" sz="1400" dirty="0" smtClean="0"/>
              <a:t>Hromadné garáže se většinou budují jako vícepatrové nadzemní nebo      podzemní domy.</a:t>
            </a:r>
          </a:p>
          <a:p>
            <a:endParaRPr lang="cs-CZ" sz="1400" dirty="0" smtClean="0"/>
          </a:p>
          <a:p>
            <a:r>
              <a:rPr lang="cs-CZ" sz="1400" dirty="0" smtClean="0"/>
              <a:t>U hromadných garáží dochází velmi často při zrání betonu a dotvarování konstrukce ke vzniku trhlin. V případech, kdy je nosná deska zároveň finální pojezdná podlaha dochází k protékání vody do nižších pater, což ohrožuje životnost konstrukce (koroze výztuže) a vápenné výluhy z betonu často ničí laky parkujících aut.</a:t>
            </a:r>
          </a:p>
          <a:p>
            <a:endParaRPr lang="cs-CZ" sz="1400" dirty="0" smtClean="0"/>
          </a:p>
          <a:p>
            <a:r>
              <a:rPr lang="cs-CZ" sz="1400" dirty="0" smtClean="0"/>
              <a:t>Řešením těchto problémů je opatřit betonovou konstrukci finální </a:t>
            </a:r>
            <a:r>
              <a:rPr lang="cs-CZ" sz="1400" dirty="0" err="1" smtClean="0"/>
              <a:t>stěrkovou</a:t>
            </a:r>
            <a:r>
              <a:rPr lang="cs-CZ" sz="1400" dirty="0" smtClean="0"/>
              <a:t> úpravou se schopností překlenovat trhliny.</a:t>
            </a:r>
          </a:p>
          <a:p>
            <a:endParaRPr lang="cs-CZ" sz="1400" dirty="0" smtClean="0"/>
          </a:p>
          <a:p>
            <a:r>
              <a:rPr lang="cs-CZ" sz="1400" dirty="0" smtClean="0"/>
              <a:t>AST SYSTEMS tento systém vyrábí na bázi polyuretanu, což je nejlepší dostupný materiál pro tyto účely. Systém je na překlenutí trhlin certifikován.</a:t>
            </a:r>
          </a:p>
          <a:p>
            <a:endParaRPr lang="cs-CZ" sz="1400" dirty="0" smtClean="0"/>
          </a:p>
          <a:p>
            <a:r>
              <a:rPr lang="cs-CZ" sz="1400" dirty="0" smtClean="0"/>
              <a:t>Systém je možno aplikovat na nové povrchy a také při rekonstrukcích na stávajících podklad. V takovém případě je však nezbytně nutné stávající stav posoudit.</a:t>
            </a:r>
          </a:p>
          <a:p>
            <a:endParaRPr lang="cs-CZ" sz="1400" dirty="0" smtClean="0"/>
          </a:p>
          <a:p>
            <a:endParaRPr lang="cs-CZ" sz="1400" dirty="0" smtClean="0"/>
          </a:p>
          <a:p>
            <a:endParaRPr lang="cs-CZ" dirty="0" smtClean="0"/>
          </a:p>
          <a:p>
            <a:endParaRPr lang="cs-CZ" dirty="0"/>
          </a:p>
        </p:txBody>
      </p:sp>
      <p:pic>
        <p:nvPicPr>
          <p:cNvPr id="13" name="Obrázek 12" descr="05S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32240" y="1412776"/>
            <a:ext cx="1728192" cy="12961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 descr="logo-kopie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7" y="404664"/>
            <a:ext cx="1368152" cy="674955"/>
          </a:xfrm>
          <a:prstGeom prst="rect">
            <a:avLst/>
          </a:prstGeom>
        </p:spPr>
      </p:pic>
      <p:sp>
        <p:nvSpPr>
          <p:cNvPr id="8" name="TextovéPole 7"/>
          <p:cNvSpPr txBox="1"/>
          <p:nvPr/>
        </p:nvSpPr>
        <p:spPr>
          <a:xfrm>
            <a:off x="1907704" y="404664"/>
            <a:ext cx="5760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PRŮMYSLOVÉ A DEKORATIVNÍ PODLAHY</a:t>
            </a:r>
            <a:endParaRPr lang="cs-CZ" dirty="0"/>
          </a:p>
        </p:txBody>
      </p:sp>
      <p:sp>
        <p:nvSpPr>
          <p:cNvPr id="9" name="TextovéPole 8"/>
          <p:cNvSpPr txBox="1"/>
          <p:nvPr/>
        </p:nvSpPr>
        <p:spPr>
          <a:xfrm>
            <a:off x="5868144" y="6021288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www.</a:t>
            </a:r>
            <a:r>
              <a:rPr lang="cs-CZ" dirty="0" err="1" smtClean="0"/>
              <a:t>podlahyprovas.cz</a:t>
            </a:r>
            <a:endParaRPr lang="cs-CZ" dirty="0"/>
          </a:p>
        </p:txBody>
      </p:sp>
      <p:cxnSp>
        <p:nvCxnSpPr>
          <p:cNvPr id="11" name="Přímá spojovací čára 10"/>
          <p:cNvCxnSpPr/>
          <p:nvPr/>
        </p:nvCxnSpPr>
        <p:spPr>
          <a:xfrm>
            <a:off x="395536" y="1268760"/>
            <a:ext cx="806489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Přímá spojovací čára 13"/>
          <p:cNvCxnSpPr/>
          <p:nvPr/>
        </p:nvCxnSpPr>
        <p:spPr>
          <a:xfrm>
            <a:off x="395536" y="5949280"/>
            <a:ext cx="806489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ovéPole 11"/>
          <p:cNvSpPr txBox="1"/>
          <p:nvPr/>
        </p:nvSpPr>
        <p:spPr>
          <a:xfrm>
            <a:off x="395536" y="1484784"/>
            <a:ext cx="61206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 smtClean="0"/>
              <a:t>Interiérové aplikace</a:t>
            </a:r>
          </a:p>
          <a:p>
            <a:endParaRPr lang="cs-CZ" dirty="0" smtClean="0"/>
          </a:p>
          <a:p>
            <a:r>
              <a:rPr lang="cs-CZ" dirty="0" smtClean="0"/>
              <a:t>V interiérech se dnes klade důraz na jednoduchý a elegantní vzhled podlahových úprav. S tím často souvisí požadavek na to, aby byla podlaha jednolitá a bez spár.</a:t>
            </a:r>
          </a:p>
          <a:p>
            <a:endParaRPr lang="cs-CZ" dirty="0" smtClean="0"/>
          </a:p>
          <a:p>
            <a:r>
              <a:rPr lang="cs-CZ" dirty="0" smtClean="0"/>
              <a:t>Nejčastěji aplikované systémy jsou AST DECOR a litý polyuretanový systém s matným finální lakem AST 202.</a:t>
            </a:r>
          </a:p>
          <a:p>
            <a:endParaRPr lang="cs-CZ" dirty="0" smtClean="0"/>
          </a:p>
          <a:p>
            <a:r>
              <a:rPr lang="cs-CZ" dirty="0" smtClean="0"/>
              <a:t>S výběrem systému a ukázkou vzorků Vám rádi poradíme.</a:t>
            </a:r>
          </a:p>
          <a:p>
            <a:endParaRPr lang="cs-CZ" dirty="0" smtClean="0"/>
          </a:p>
          <a:p>
            <a:r>
              <a:rPr lang="cs-CZ" dirty="0" smtClean="0"/>
              <a:t>Samozřejmostí je i doporučení vhodného čistícího prostředku.</a:t>
            </a:r>
          </a:p>
          <a:p>
            <a:endParaRPr lang="cs-CZ" dirty="0" smtClean="0"/>
          </a:p>
          <a:p>
            <a:r>
              <a:rPr lang="cs-CZ" dirty="0" smtClean="0"/>
              <a:t>Inspiraci můžete najít na následujícím odkazu:</a:t>
            </a:r>
          </a:p>
          <a:p>
            <a:endParaRPr lang="cs-CZ" dirty="0" smtClean="0"/>
          </a:p>
          <a:p>
            <a:r>
              <a:rPr lang="cs-CZ" dirty="0" smtClean="0"/>
              <a:t>http://www.</a:t>
            </a:r>
            <a:r>
              <a:rPr lang="cs-CZ" dirty="0" err="1" smtClean="0"/>
              <a:t>podlahyprovas.cz</a:t>
            </a:r>
            <a:r>
              <a:rPr lang="cs-CZ" dirty="0" smtClean="0"/>
              <a:t>/</a:t>
            </a:r>
            <a:r>
              <a:rPr lang="cs-CZ" dirty="0" err="1" smtClean="0"/>
              <a:t>fotogalerie.htm</a:t>
            </a:r>
            <a:endParaRPr lang="cs-CZ" dirty="0" smtClean="0"/>
          </a:p>
          <a:p>
            <a:endParaRPr lang="cs-CZ" dirty="0" smtClean="0"/>
          </a:p>
          <a:p>
            <a:endParaRPr lang="cs-CZ" dirty="0"/>
          </a:p>
        </p:txBody>
      </p:sp>
      <p:pic>
        <p:nvPicPr>
          <p:cNvPr id="13" name="Obrázek 12" descr="promis2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60232" y="1412776"/>
            <a:ext cx="1793776" cy="13453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 descr="logo-kopie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7" y="404664"/>
            <a:ext cx="1368152" cy="674955"/>
          </a:xfrm>
          <a:prstGeom prst="rect">
            <a:avLst/>
          </a:prstGeom>
        </p:spPr>
      </p:pic>
      <p:sp>
        <p:nvSpPr>
          <p:cNvPr id="8" name="TextovéPole 7"/>
          <p:cNvSpPr txBox="1"/>
          <p:nvPr/>
        </p:nvSpPr>
        <p:spPr>
          <a:xfrm>
            <a:off x="1907704" y="404664"/>
            <a:ext cx="5760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PRŮMYSLOVÉ A DEKORATIVNÍ PODLAHY</a:t>
            </a:r>
            <a:endParaRPr lang="cs-CZ" dirty="0"/>
          </a:p>
        </p:txBody>
      </p:sp>
      <p:sp>
        <p:nvSpPr>
          <p:cNvPr id="9" name="TextovéPole 8"/>
          <p:cNvSpPr txBox="1"/>
          <p:nvPr/>
        </p:nvSpPr>
        <p:spPr>
          <a:xfrm>
            <a:off x="5868144" y="6021288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www.</a:t>
            </a:r>
            <a:r>
              <a:rPr lang="cs-CZ" dirty="0" err="1" smtClean="0"/>
              <a:t>podlahyprovas.cz</a:t>
            </a:r>
            <a:endParaRPr lang="cs-CZ" dirty="0"/>
          </a:p>
        </p:txBody>
      </p:sp>
      <p:cxnSp>
        <p:nvCxnSpPr>
          <p:cNvPr id="11" name="Přímá spojovací čára 10"/>
          <p:cNvCxnSpPr/>
          <p:nvPr/>
        </p:nvCxnSpPr>
        <p:spPr>
          <a:xfrm>
            <a:off x="395536" y="1268760"/>
            <a:ext cx="806489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Přímá spojovací čára 13"/>
          <p:cNvCxnSpPr/>
          <p:nvPr/>
        </p:nvCxnSpPr>
        <p:spPr>
          <a:xfrm>
            <a:off x="395536" y="5949280"/>
            <a:ext cx="806489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ovéPole 11"/>
          <p:cNvSpPr txBox="1"/>
          <p:nvPr/>
        </p:nvSpPr>
        <p:spPr>
          <a:xfrm>
            <a:off x="395536" y="1484784"/>
            <a:ext cx="61206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 smtClean="0"/>
              <a:t>Menší aplikace</a:t>
            </a:r>
          </a:p>
          <a:p>
            <a:endParaRPr lang="cs-CZ" dirty="0" smtClean="0"/>
          </a:p>
          <a:p>
            <a:r>
              <a:rPr lang="cs-CZ" dirty="0" smtClean="0"/>
              <a:t>Stejně jako pro průmyslové objekty, hromadné garáže, prodejny apod. jsou výrobky AST SYSTEMS vhodné pro menší aplikace.</a:t>
            </a:r>
          </a:p>
          <a:p>
            <a:endParaRPr lang="cs-CZ" dirty="0" smtClean="0"/>
          </a:p>
          <a:p>
            <a:r>
              <a:rPr lang="cs-CZ" dirty="0" smtClean="0"/>
              <a:t>Jedná se o garáže rodinných domků, malé tělocvičny, sklepy, sklady apod.</a:t>
            </a:r>
          </a:p>
          <a:p>
            <a:endParaRPr lang="cs-CZ" dirty="0" smtClean="0"/>
          </a:p>
          <a:p>
            <a:r>
              <a:rPr lang="cs-CZ" dirty="0" smtClean="0"/>
              <a:t>Aplikované systémy jsou velmi podobné jako u větších objektů.</a:t>
            </a:r>
          </a:p>
          <a:p>
            <a:r>
              <a:rPr lang="cs-CZ" dirty="0" smtClean="0"/>
              <a:t>Na rozdíl od obyčejné betonové podlahy, dodají podlaze dlouhodobou funkčnost, čistitelnost a estetický vzhled.</a:t>
            </a:r>
          </a:p>
          <a:p>
            <a:endParaRPr lang="cs-CZ" dirty="0" smtClean="0"/>
          </a:p>
          <a:p>
            <a:r>
              <a:rPr lang="cs-CZ" dirty="0" smtClean="0"/>
              <a:t>Pro tělocvičny, jak větší, tak např. domácí </a:t>
            </a:r>
            <a:r>
              <a:rPr lang="cs-CZ" dirty="0" err="1" smtClean="0"/>
              <a:t>fitka</a:t>
            </a:r>
            <a:r>
              <a:rPr lang="cs-CZ" dirty="0" smtClean="0"/>
              <a:t>, vyrábí společnost </a:t>
            </a:r>
            <a:r>
              <a:rPr lang="cs-CZ" dirty="0" err="1" smtClean="0"/>
              <a:t>superpružný</a:t>
            </a:r>
            <a:r>
              <a:rPr lang="cs-CZ" dirty="0" smtClean="0"/>
              <a:t> systém AST SPORT, který se aplikuje na gumové podložky. Pro detaily nás, prosím, kontaktujte.</a:t>
            </a:r>
          </a:p>
          <a:p>
            <a:endParaRPr lang="cs-CZ" dirty="0" smtClean="0"/>
          </a:p>
          <a:p>
            <a:endParaRPr lang="cs-CZ" dirty="0" smtClean="0"/>
          </a:p>
          <a:p>
            <a:endParaRPr lang="cs-CZ" dirty="0"/>
          </a:p>
        </p:txBody>
      </p:sp>
      <p:pic>
        <p:nvPicPr>
          <p:cNvPr id="13" name="Obrázek 12" descr="promis2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60232" y="1412776"/>
            <a:ext cx="1793776" cy="13453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 descr="logo-kopie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7" y="404664"/>
            <a:ext cx="1368152" cy="674955"/>
          </a:xfrm>
          <a:prstGeom prst="rect">
            <a:avLst/>
          </a:prstGeom>
        </p:spPr>
      </p:pic>
      <p:sp>
        <p:nvSpPr>
          <p:cNvPr id="8" name="TextovéPole 7"/>
          <p:cNvSpPr txBox="1"/>
          <p:nvPr/>
        </p:nvSpPr>
        <p:spPr>
          <a:xfrm>
            <a:off x="1907704" y="404664"/>
            <a:ext cx="5760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PRŮMYSLOVÉ A DEKORATIVNÍ PODLAHY</a:t>
            </a:r>
            <a:endParaRPr lang="cs-CZ" dirty="0"/>
          </a:p>
        </p:txBody>
      </p:sp>
      <p:sp>
        <p:nvSpPr>
          <p:cNvPr id="9" name="TextovéPole 8"/>
          <p:cNvSpPr txBox="1"/>
          <p:nvPr/>
        </p:nvSpPr>
        <p:spPr>
          <a:xfrm>
            <a:off x="5868144" y="6021288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www.</a:t>
            </a:r>
            <a:r>
              <a:rPr lang="cs-CZ" dirty="0" err="1" smtClean="0"/>
              <a:t>podlahyprovas.cz</a:t>
            </a:r>
            <a:endParaRPr lang="cs-CZ" dirty="0"/>
          </a:p>
        </p:txBody>
      </p:sp>
      <p:cxnSp>
        <p:nvCxnSpPr>
          <p:cNvPr id="11" name="Přímá spojovací čára 10"/>
          <p:cNvCxnSpPr/>
          <p:nvPr/>
        </p:nvCxnSpPr>
        <p:spPr>
          <a:xfrm>
            <a:off x="395536" y="1268760"/>
            <a:ext cx="806489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Přímá spojovací čára 13"/>
          <p:cNvCxnSpPr/>
          <p:nvPr/>
        </p:nvCxnSpPr>
        <p:spPr>
          <a:xfrm>
            <a:off x="395536" y="5949280"/>
            <a:ext cx="806489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ovéPole 11"/>
          <p:cNvSpPr txBox="1"/>
          <p:nvPr/>
        </p:nvSpPr>
        <p:spPr>
          <a:xfrm>
            <a:off x="395536" y="1484784"/>
            <a:ext cx="612068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 smtClean="0"/>
              <a:t>Rady na závěr</a:t>
            </a:r>
          </a:p>
          <a:p>
            <a:endParaRPr lang="cs-CZ" dirty="0" smtClean="0"/>
          </a:p>
          <a:p>
            <a:r>
              <a:rPr lang="cs-CZ" dirty="0" smtClean="0"/>
              <a:t>Každý objekt a jeho využití jsou specifické. Je proto vhodné navrhovat podlahové systémy s přihlédnutím ke konkrétnímu podkladu.</a:t>
            </a:r>
          </a:p>
          <a:p>
            <a:endParaRPr lang="cs-CZ" dirty="0" smtClean="0"/>
          </a:p>
          <a:p>
            <a:r>
              <a:rPr lang="cs-CZ" dirty="0" smtClean="0"/>
              <a:t>Realizace zadávejte pouze specializovaným firmám. Aplikace nemusí vypadat na první pohled složitě, ale kvalitní materiály vyžadují i kvalitně odvedenou aplikaci.</a:t>
            </a:r>
          </a:p>
          <a:p>
            <a:endParaRPr lang="cs-CZ" dirty="0" smtClean="0"/>
          </a:p>
          <a:p>
            <a:r>
              <a:rPr lang="cs-CZ" dirty="0" smtClean="0"/>
              <a:t>Další technické informace a </a:t>
            </a:r>
            <a:r>
              <a:rPr lang="cs-CZ" dirty="0" err="1" smtClean="0"/>
              <a:t>fotogalerie</a:t>
            </a:r>
            <a:r>
              <a:rPr lang="cs-CZ" dirty="0" smtClean="0"/>
              <a:t> naleznete na:</a:t>
            </a:r>
          </a:p>
          <a:p>
            <a:endParaRPr lang="cs-CZ" dirty="0" smtClean="0"/>
          </a:p>
          <a:p>
            <a:r>
              <a:rPr lang="cs-CZ" dirty="0" smtClean="0">
                <a:hlinkClick r:id="rId3"/>
              </a:rPr>
              <a:t>www.</a:t>
            </a:r>
            <a:r>
              <a:rPr lang="cs-CZ" dirty="0" err="1" smtClean="0">
                <a:hlinkClick r:id="rId3"/>
              </a:rPr>
              <a:t>podlahyprovas.cz</a:t>
            </a:r>
            <a:endParaRPr lang="cs-CZ" dirty="0" smtClean="0"/>
          </a:p>
          <a:p>
            <a:endParaRPr lang="cs-CZ" dirty="0" smtClean="0"/>
          </a:p>
          <a:p>
            <a:r>
              <a:rPr lang="cs-CZ" b="1" dirty="0" smtClean="0"/>
              <a:t>Jsme tady pro Vás. Kdykoli nám napište nebo zavolejte!</a:t>
            </a:r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/>
          </a:p>
        </p:txBody>
      </p:sp>
      <p:pic>
        <p:nvPicPr>
          <p:cNvPr id="13" name="Obrázek 12" descr="promis2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660232" y="1412776"/>
            <a:ext cx="1793776" cy="13453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 descr="logo-kopie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7" y="404664"/>
            <a:ext cx="1368152" cy="674955"/>
          </a:xfrm>
          <a:prstGeom prst="rect">
            <a:avLst/>
          </a:prstGeom>
        </p:spPr>
      </p:pic>
      <p:sp>
        <p:nvSpPr>
          <p:cNvPr id="8" name="TextovéPole 7"/>
          <p:cNvSpPr txBox="1"/>
          <p:nvPr/>
        </p:nvSpPr>
        <p:spPr>
          <a:xfrm>
            <a:off x="1907704" y="404664"/>
            <a:ext cx="5760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PRŮMYSLOVÉ A DEKORATIVNÍ PODLAHY</a:t>
            </a:r>
          </a:p>
          <a:p>
            <a:r>
              <a:rPr lang="cs-CZ" dirty="0" smtClean="0">
                <a:solidFill>
                  <a:srgbClr val="FF0000"/>
                </a:solidFill>
              </a:rPr>
              <a:t>FOTOGALERIE</a:t>
            </a:r>
            <a:endParaRPr lang="cs-CZ" dirty="0">
              <a:solidFill>
                <a:srgbClr val="FF0000"/>
              </a:solidFill>
            </a:endParaRPr>
          </a:p>
        </p:txBody>
      </p:sp>
      <p:sp>
        <p:nvSpPr>
          <p:cNvPr id="9" name="TextovéPole 8"/>
          <p:cNvSpPr txBox="1"/>
          <p:nvPr/>
        </p:nvSpPr>
        <p:spPr>
          <a:xfrm>
            <a:off x="5868144" y="6021288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www.</a:t>
            </a:r>
            <a:r>
              <a:rPr lang="cs-CZ" dirty="0" err="1" smtClean="0"/>
              <a:t>podlahyprovas.cz</a:t>
            </a:r>
            <a:endParaRPr lang="cs-CZ" dirty="0"/>
          </a:p>
        </p:txBody>
      </p:sp>
      <p:cxnSp>
        <p:nvCxnSpPr>
          <p:cNvPr id="11" name="Přímá spojovací čára 10"/>
          <p:cNvCxnSpPr/>
          <p:nvPr/>
        </p:nvCxnSpPr>
        <p:spPr>
          <a:xfrm>
            <a:off x="395536" y="1268760"/>
            <a:ext cx="806489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Přímá spojovací čára 13"/>
          <p:cNvCxnSpPr/>
          <p:nvPr/>
        </p:nvCxnSpPr>
        <p:spPr>
          <a:xfrm>
            <a:off x="395536" y="5949280"/>
            <a:ext cx="806489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Obrázek 12" descr="02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1556792"/>
            <a:ext cx="2304256" cy="1728192"/>
          </a:xfrm>
          <a:prstGeom prst="rect">
            <a:avLst/>
          </a:prstGeom>
        </p:spPr>
      </p:pic>
      <p:pic>
        <p:nvPicPr>
          <p:cNvPr id="16" name="Obrázek 15" descr="07P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131840" y="1556792"/>
            <a:ext cx="2304256" cy="1728192"/>
          </a:xfrm>
          <a:prstGeom prst="rect">
            <a:avLst/>
          </a:prstGeom>
        </p:spPr>
      </p:pic>
      <p:pic>
        <p:nvPicPr>
          <p:cNvPr id="17" name="Obrázek 16" descr="sipe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796136" y="1556792"/>
            <a:ext cx="2304256" cy="1728192"/>
          </a:xfrm>
          <a:prstGeom prst="rect">
            <a:avLst/>
          </a:prstGeom>
        </p:spPr>
      </p:pic>
      <p:pic>
        <p:nvPicPr>
          <p:cNvPr id="18" name="Obrázek 17" descr="02SN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95537" y="3761656"/>
            <a:ext cx="2304256" cy="1728192"/>
          </a:xfrm>
          <a:prstGeom prst="rect">
            <a:avLst/>
          </a:prstGeom>
        </p:spPr>
      </p:pic>
      <p:pic>
        <p:nvPicPr>
          <p:cNvPr id="19" name="Obrázek 18" descr="02N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107837" y="3717032"/>
            <a:ext cx="2363755" cy="1772816"/>
          </a:xfrm>
          <a:prstGeom prst="rect">
            <a:avLst/>
          </a:prstGeom>
        </p:spPr>
      </p:pic>
      <p:pic>
        <p:nvPicPr>
          <p:cNvPr id="20" name="Obrázek 19" descr="06G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796136" y="3717032"/>
            <a:ext cx="2304256" cy="17281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 descr="logo-kopie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7" y="404664"/>
            <a:ext cx="1368152" cy="674955"/>
          </a:xfrm>
          <a:prstGeom prst="rect">
            <a:avLst/>
          </a:prstGeom>
        </p:spPr>
      </p:pic>
      <p:sp>
        <p:nvSpPr>
          <p:cNvPr id="8" name="TextovéPole 7"/>
          <p:cNvSpPr txBox="1"/>
          <p:nvPr/>
        </p:nvSpPr>
        <p:spPr>
          <a:xfrm>
            <a:off x="1907704" y="404664"/>
            <a:ext cx="5760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PRŮMYSLOVÉ A DEKORATIVNÍ PODLAHY</a:t>
            </a:r>
          </a:p>
          <a:p>
            <a:r>
              <a:rPr lang="cs-CZ" dirty="0" smtClean="0">
                <a:solidFill>
                  <a:srgbClr val="FF0000"/>
                </a:solidFill>
              </a:rPr>
              <a:t>FOTOGALERIE</a:t>
            </a:r>
            <a:endParaRPr lang="cs-CZ" dirty="0">
              <a:solidFill>
                <a:srgbClr val="FF0000"/>
              </a:solidFill>
            </a:endParaRPr>
          </a:p>
        </p:txBody>
      </p:sp>
      <p:sp>
        <p:nvSpPr>
          <p:cNvPr id="9" name="TextovéPole 8"/>
          <p:cNvSpPr txBox="1"/>
          <p:nvPr/>
        </p:nvSpPr>
        <p:spPr>
          <a:xfrm>
            <a:off x="5868144" y="6021288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www.</a:t>
            </a:r>
            <a:r>
              <a:rPr lang="cs-CZ" dirty="0" err="1" smtClean="0"/>
              <a:t>podlahyprovas.cz</a:t>
            </a:r>
            <a:endParaRPr lang="cs-CZ" dirty="0"/>
          </a:p>
        </p:txBody>
      </p:sp>
      <p:cxnSp>
        <p:nvCxnSpPr>
          <p:cNvPr id="11" name="Přímá spojovací čára 10"/>
          <p:cNvCxnSpPr/>
          <p:nvPr/>
        </p:nvCxnSpPr>
        <p:spPr>
          <a:xfrm>
            <a:off x="395536" y="1268760"/>
            <a:ext cx="806489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Přímá spojovací čára 13"/>
          <p:cNvCxnSpPr/>
          <p:nvPr/>
        </p:nvCxnSpPr>
        <p:spPr>
          <a:xfrm>
            <a:off x="395536" y="5949280"/>
            <a:ext cx="806489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Obrázek 14" descr="03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1556792"/>
            <a:ext cx="2304256" cy="1728192"/>
          </a:xfrm>
          <a:prstGeom prst="rect">
            <a:avLst/>
          </a:prstGeom>
        </p:spPr>
      </p:pic>
      <p:pic>
        <p:nvPicPr>
          <p:cNvPr id="21" name="Obrázek 20" descr="05S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131840" y="1556792"/>
            <a:ext cx="2304256" cy="1728192"/>
          </a:xfrm>
          <a:prstGeom prst="rect">
            <a:avLst/>
          </a:prstGeom>
        </p:spPr>
      </p:pic>
      <p:pic>
        <p:nvPicPr>
          <p:cNvPr id="22" name="Obrázek 21" descr="prahabyt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796136" y="1556792"/>
            <a:ext cx="2304256" cy="1728192"/>
          </a:xfrm>
          <a:prstGeom prst="rect">
            <a:avLst/>
          </a:prstGeom>
        </p:spPr>
      </p:pic>
      <p:pic>
        <p:nvPicPr>
          <p:cNvPr id="23" name="Obrázek 22" descr="06T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95536" y="3717032"/>
            <a:ext cx="2376264" cy="1782198"/>
          </a:xfrm>
          <a:prstGeom prst="rect">
            <a:avLst/>
          </a:prstGeom>
        </p:spPr>
      </p:pic>
      <p:pic>
        <p:nvPicPr>
          <p:cNvPr id="24" name="Obrázek 23" descr="bigstarradom2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131840" y="3717032"/>
            <a:ext cx="2369840" cy="1777380"/>
          </a:xfrm>
          <a:prstGeom prst="rect">
            <a:avLst/>
          </a:prstGeom>
        </p:spPr>
      </p:pic>
      <p:pic>
        <p:nvPicPr>
          <p:cNvPr id="25" name="Obrázek 24" descr="lodz1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796136" y="3717032"/>
            <a:ext cx="2328259" cy="17461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 descr="logo-kopie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7" y="404664"/>
            <a:ext cx="1368152" cy="674955"/>
          </a:xfrm>
          <a:prstGeom prst="rect">
            <a:avLst/>
          </a:prstGeom>
        </p:spPr>
      </p:pic>
      <p:sp>
        <p:nvSpPr>
          <p:cNvPr id="8" name="TextovéPole 7"/>
          <p:cNvSpPr txBox="1"/>
          <p:nvPr/>
        </p:nvSpPr>
        <p:spPr>
          <a:xfrm>
            <a:off x="1907704" y="404664"/>
            <a:ext cx="5760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PRŮMYSLOVÉ A DEKORATIVNÍ PODLAHY</a:t>
            </a:r>
            <a:endParaRPr lang="cs-CZ" dirty="0"/>
          </a:p>
        </p:txBody>
      </p:sp>
      <p:sp>
        <p:nvSpPr>
          <p:cNvPr id="9" name="TextovéPole 8"/>
          <p:cNvSpPr txBox="1"/>
          <p:nvPr/>
        </p:nvSpPr>
        <p:spPr>
          <a:xfrm>
            <a:off x="5868144" y="6021288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www.</a:t>
            </a:r>
            <a:r>
              <a:rPr lang="cs-CZ" dirty="0" err="1" smtClean="0"/>
              <a:t>podlahyprovas.cz</a:t>
            </a:r>
            <a:endParaRPr lang="cs-CZ" dirty="0"/>
          </a:p>
        </p:txBody>
      </p:sp>
      <p:cxnSp>
        <p:nvCxnSpPr>
          <p:cNvPr id="11" name="Přímá spojovací čára 10"/>
          <p:cNvCxnSpPr/>
          <p:nvPr/>
        </p:nvCxnSpPr>
        <p:spPr>
          <a:xfrm>
            <a:off x="395536" y="1268760"/>
            <a:ext cx="806489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Přímá spojovací čára 13"/>
          <p:cNvCxnSpPr/>
          <p:nvPr/>
        </p:nvCxnSpPr>
        <p:spPr>
          <a:xfrm>
            <a:off x="395536" y="5949280"/>
            <a:ext cx="806489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ázek 9" descr="04S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44208" y="1412776"/>
            <a:ext cx="1979712" cy="1484784"/>
          </a:xfrm>
          <a:prstGeom prst="rect">
            <a:avLst/>
          </a:prstGeom>
        </p:spPr>
      </p:pic>
      <p:sp>
        <p:nvSpPr>
          <p:cNvPr id="12" name="TextovéPole 11"/>
          <p:cNvSpPr txBox="1"/>
          <p:nvPr/>
        </p:nvSpPr>
        <p:spPr>
          <a:xfrm>
            <a:off x="395536" y="1484784"/>
            <a:ext cx="6120680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 smtClean="0"/>
              <a:t>Kontakty</a:t>
            </a:r>
          </a:p>
          <a:p>
            <a:endParaRPr lang="cs-CZ" dirty="0" smtClean="0"/>
          </a:p>
          <a:p>
            <a:r>
              <a:rPr lang="cs-CZ" dirty="0" smtClean="0"/>
              <a:t>Adresa společnosti:</a:t>
            </a:r>
          </a:p>
          <a:p>
            <a:endParaRPr lang="cs-CZ" dirty="0" smtClean="0"/>
          </a:p>
          <a:p>
            <a:r>
              <a:rPr lang="cs-CZ" dirty="0" smtClean="0"/>
              <a:t>Průmyslové podlahy Plaček a.s.</a:t>
            </a:r>
          </a:p>
          <a:p>
            <a:r>
              <a:rPr lang="cs-CZ" dirty="0" smtClean="0"/>
              <a:t>Pod lesem 2650</a:t>
            </a:r>
          </a:p>
          <a:p>
            <a:r>
              <a:rPr lang="cs-CZ" dirty="0" smtClean="0"/>
              <a:t>756 61 Rožnov pod Radhoštěm</a:t>
            </a:r>
          </a:p>
          <a:p>
            <a:r>
              <a:rPr lang="cs-CZ" dirty="0" smtClean="0"/>
              <a:t>Česká Republika</a:t>
            </a:r>
          </a:p>
          <a:p>
            <a:endParaRPr lang="cs-CZ" dirty="0" smtClean="0"/>
          </a:p>
          <a:p>
            <a:r>
              <a:rPr lang="cs-CZ" dirty="0" smtClean="0"/>
              <a:t>Obchodní poradce pro ČR:</a:t>
            </a:r>
          </a:p>
          <a:p>
            <a:endParaRPr lang="cs-CZ" dirty="0" smtClean="0"/>
          </a:p>
          <a:p>
            <a:r>
              <a:rPr lang="cs-CZ" dirty="0" smtClean="0"/>
              <a:t>ing. Dalibor Genzer</a:t>
            </a:r>
          </a:p>
          <a:p>
            <a:r>
              <a:rPr lang="cs-CZ" dirty="0" smtClean="0"/>
              <a:t>mob: 724 885 974</a:t>
            </a:r>
          </a:p>
          <a:p>
            <a:r>
              <a:rPr lang="cs-CZ" dirty="0" smtClean="0"/>
              <a:t>email: genzer</a:t>
            </a:r>
            <a:r>
              <a:rPr lang="en-US" dirty="0" smtClean="0"/>
              <a:t>@</a:t>
            </a:r>
            <a:r>
              <a:rPr lang="en-US" dirty="0" err="1" smtClean="0"/>
              <a:t>podlahyprovas.cz</a:t>
            </a:r>
            <a:endParaRPr lang="cs-CZ" dirty="0" smtClean="0"/>
          </a:p>
          <a:p>
            <a:r>
              <a:rPr lang="cs-CZ" sz="3200" b="1" dirty="0" smtClean="0"/>
              <a:t>www.</a:t>
            </a:r>
            <a:r>
              <a:rPr lang="cs-CZ" sz="3200" b="1" dirty="0" err="1" smtClean="0"/>
              <a:t>podlahyprovas.cz</a:t>
            </a:r>
            <a:endParaRPr lang="cs-CZ" sz="3200" b="1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</TotalTime>
  <Words>957</Words>
  <Application>Microsoft Office PowerPoint</Application>
  <PresentationFormat>Předvádění na obrazovce (4:3)</PresentationFormat>
  <Paragraphs>168</Paragraphs>
  <Slides>16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16</vt:i4>
      </vt:variant>
    </vt:vector>
  </HeadingPairs>
  <TitlesOfParts>
    <vt:vector size="17" baseType="lpstr">
      <vt:lpstr>Motiv sady Office</vt:lpstr>
      <vt:lpstr>Snímek 1</vt:lpstr>
      <vt:lpstr>Snímek 2</vt:lpstr>
      <vt:lpstr>Snímek 3</vt:lpstr>
      <vt:lpstr>Snímek 4</vt:lpstr>
      <vt:lpstr>Snímek 5</vt:lpstr>
      <vt:lpstr>Snímek 6</vt:lpstr>
      <vt:lpstr>Snímek 7</vt:lpstr>
      <vt:lpstr>Snímek 8</vt:lpstr>
      <vt:lpstr>Snímek 9</vt:lpstr>
      <vt:lpstr>Snímek 10</vt:lpstr>
      <vt:lpstr>Snímek 11</vt:lpstr>
      <vt:lpstr>Snímek 12</vt:lpstr>
      <vt:lpstr>Snímek 13</vt:lpstr>
      <vt:lpstr>Snímek 14</vt:lpstr>
      <vt:lpstr>Snímek 15</vt:lpstr>
      <vt:lpstr>Snímek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cp:lastModifiedBy>genzerd</cp:lastModifiedBy>
  <cp:revision>65</cp:revision>
  <dcterms:modified xsi:type="dcterms:W3CDTF">2012-07-18T08:21:10Z</dcterms:modified>
</cp:coreProperties>
</file>